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1" r:id="rId9"/>
    <p:sldId id="263" r:id="rId10"/>
    <p:sldId id="260" r:id="rId11"/>
    <p:sldId id="267" r:id="rId12"/>
    <p:sldId id="268" r:id="rId13"/>
    <p:sldId id="269" r:id="rId14"/>
    <p:sldId id="270" r:id="rId15"/>
    <p:sldId id="271" r:id="rId16"/>
    <p:sldId id="264" r:id="rId17"/>
    <p:sldId id="265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Integral definida</a:t>
            </a:r>
            <a:br>
              <a:rPr lang="es-ES" dirty="0"/>
            </a:br>
            <a:r>
              <a:rPr lang="es-ES" dirty="0"/>
              <a:t>Barrow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Montoya.-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72993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67018" y="775359"/>
                <a:ext cx="10363826" cy="3424107"/>
              </a:xfrm>
            </p:spPr>
            <p:txBody>
              <a:bodyPr>
                <a:normAutofit fontScale="70000" lnSpcReduction="20000"/>
              </a:bodyPr>
              <a:lstStyle/>
              <a:p>
                <a:pPr lvl="0"/>
                <a:r>
                  <a:rPr lang="es-CL" dirty="0"/>
                  <a:t>Calcula la derivada de la función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(1+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s-CL" dirty="0"/>
              </a:p>
              <a:p>
                <a:r>
                  <a:rPr lang="es-CL" dirty="0"/>
                  <a:t>La función cuya derivada se nos pide es del tipo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s-CL" dirty="0"/>
              </a:p>
              <a:p>
                <a:r>
                  <a:rPr lang="es-CL" dirty="0"/>
                  <a:t>Si G(x) es una primitiva de f(x), por la regla de Barrow se tiene que:</a:t>
                </a:r>
              </a:p>
              <a:p>
                <a:r>
                  <a:rPr lang="es-CL" dirty="0"/>
                  <a:t>F(x)=G(h</a:t>
                </a:r>
                <a:r>
                  <a:rPr lang="es-CL" baseline="-25000" dirty="0"/>
                  <a:t>2</a:t>
                </a:r>
                <a:r>
                  <a:rPr lang="es-CL" dirty="0"/>
                  <a:t>(x))-G(h</a:t>
                </a:r>
                <a:r>
                  <a:rPr lang="es-CL" baseline="-25000" dirty="0"/>
                  <a:t>1</a:t>
                </a:r>
                <a:r>
                  <a:rPr lang="es-CL" dirty="0"/>
                  <a:t>(x))</a:t>
                </a:r>
              </a:p>
              <a:p>
                <a:r>
                  <a:rPr lang="es-CL" dirty="0"/>
                  <a:t>Derivando obtenemos: 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Teniendo en cuenta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s-CL" dirty="0"/>
                  <a:t> que se tiene finalmente que: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)∙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CL" dirty="0"/>
              </a:p>
              <a:p>
                <a:r>
                  <a:rPr lang="es-CL" dirty="0"/>
                  <a:t>Aplicándolo a nuestro caso concreto: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CL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∙2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CL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rad>
                      </m:e>
                    </m:func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s-CL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67018" y="775359"/>
                <a:ext cx="10363826" cy="3424107"/>
              </a:xfrm>
              <a:blipFill rotWithShape="0">
                <a:blip r:embed="rId2"/>
                <a:stretch>
                  <a:fillRect l="-118" t="-101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2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530" y="0"/>
            <a:ext cx="10364451" cy="1596177"/>
          </a:xfrm>
        </p:spPr>
        <p:txBody>
          <a:bodyPr/>
          <a:lstStyle/>
          <a:p>
            <a:r>
              <a:rPr lang="es-ES" dirty="0"/>
              <a:t>Aplicación e interpretación grafica 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38040" y="1825225"/>
                <a:ext cx="10363826" cy="3424107"/>
              </a:xfrm>
            </p:spPr>
            <p:txBody>
              <a:bodyPr/>
              <a:lstStyle/>
              <a:p>
                <a:r>
                  <a:rPr lang="es-ES" dirty="0"/>
                  <a:t>Considere</a:t>
                </a:r>
              </a:p>
              <a:p>
                <a:r>
                  <a:rPr lang="es-CL" dirty="0"/>
                  <a:t>Problemas aclaratorios:</a:t>
                </a:r>
              </a:p>
              <a:p>
                <a:r>
                  <a:rPr lang="es-CL" dirty="0"/>
                  <a:t>Si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  , −4≤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≤5 </m:t>
                    </m:r>
                  </m:oMath>
                </a14:m>
                <a:r>
                  <a:rPr lang="es-CL" dirty="0"/>
                  <a:t> cuya representación gráfica: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38040" y="1825225"/>
                <a:ext cx="10363826" cy="3424107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472" y="2334331"/>
            <a:ext cx="4229100" cy="14668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52529" y="3537278"/>
                <a:ext cx="6954581" cy="2620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43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Determinar: 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2.−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𝑎𝑟𝑒𝑎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𝑙𝑎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𝑟𝑒𝑔𝑖𝑜𝑛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𝑠𝑜𝑚𝑏𝑟𝑒𝑎𝑑𝑎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𝑒𝑠</m:t>
                    </m:r>
                    <m:r>
                      <a:rPr lang="es-C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10 </m:t>
                    </m:r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Entonces, el valor de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3.- El área limitada por la gráfica de la función y=f(x) y el eje OX es: </a:t>
                </a:r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29" y="3537278"/>
                <a:ext cx="6954581" cy="2620589"/>
              </a:xfrm>
              <a:prstGeom prst="rect">
                <a:avLst/>
              </a:prstGeom>
              <a:blipFill rotWithShape="0">
                <a:blip r:embed="rId4"/>
                <a:stretch>
                  <a:fillRect l="-1491" t="-698" r="-789" b="-162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31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0574" y="1272070"/>
                <a:ext cx="10363826" cy="3424107"/>
              </a:xfrm>
            </p:spPr>
            <p:txBody>
              <a:bodyPr/>
              <a:lstStyle/>
              <a:p>
                <a:r>
                  <a:rPr lang="es-CL" dirty="0"/>
                  <a:t>2.- Una antiderivada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s-CL" dirty="0"/>
                  <a:t> , se puede escribir como: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s-CL" dirty="0"/>
                  <a:t>  , ¿V o F?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0574" y="1272070"/>
                <a:ext cx="10363826" cy="342410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35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729" y="854381"/>
                <a:ext cx="10363826" cy="3424107"/>
              </a:xfrm>
            </p:spPr>
            <p:txBody>
              <a:bodyPr/>
              <a:lstStyle/>
              <a:p>
                <a:r>
                  <a:rPr lang="es-CL" dirty="0"/>
                  <a:t>3.- </a:t>
                </a:r>
                <a:r>
                  <a:rPr lang="es-CL" cap="none" dirty="0"/>
                  <a:t>se sabe que  y=f(x)  que satisface el problema de valores iniciales </a:t>
                </a:r>
                <a14:m>
                  <m:oMath xmlns:m="http://schemas.openxmlformats.org/officeDocument/2006/math">
                    <m:r>
                      <a:rPr lang="es-CL" i="1" cap="none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´´=12</m:t>
                    </m:r>
                    <m:sSup>
                      <m:sSup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 cap="non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 cap="non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 cap="none">
                        <a:latin typeface="Cambria Math" panose="02040503050406030204" pitchFamily="18" charset="0"/>
                      </a:rPr>
                      <m:t>−12   ;   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`</m:t>
                    </m:r>
                    <m:d>
                      <m:d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 cap="non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CL" i="1" cap="none">
                        <a:latin typeface="Cambria Math" panose="02040503050406030204" pitchFamily="18" charset="0"/>
                      </a:rPr>
                      <m:t>=−8   ;   </m:t>
                    </m:r>
                    <m:r>
                      <a:rPr lang="es-CL" i="1" cap="none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CL" i="1" cap="non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 cap="non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CL" i="1" cap="none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s-CL" cap="none" dirty="0"/>
              </a:p>
              <a:p>
                <a:r>
                  <a:rPr lang="es-CL" cap="none" dirty="0"/>
                  <a:t>se puede escribir en la forma: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𝐵𝑥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𝐶𝑥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s-CL" dirty="0"/>
              </a:p>
              <a:p>
                <a:r>
                  <a:rPr lang="es-CL" dirty="0"/>
                  <a:t>¿Los valores de : A  ;  B  , C  , D  y  E?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729" y="854381"/>
                <a:ext cx="10363826" cy="3424107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6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79907" y="1080159"/>
                <a:ext cx="10363826" cy="342410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CL" dirty="0"/>
                  <a:t>4.- Se sabe que: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=14</m:t>
                        </m:r>
                      </m:e>
                    </m:nary>
                  </m:oMath>
                </a14:m>
                <a:r>
                  <a:rPr lang="es-CL" dirty="0"/>
                  <a:t>   , y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nary>
                  </m:oMath>
                </a14:m>
                <a:endParaRPr lang="es-CL" dirty="0"/>
              </a:p>
              <a:p>
                <a:r>
                  <a:rPr lang="es-CL" dirty="0"/>
                  <a:t>Se pide calcular: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+4)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79907" y="1080159"/>
                <a:ext cx="10363826" cy="3424107"/>
              </a:xfrm>
              <a:blipFill>
                <a:blip r:embed="rId2"/>
                <a:stretch>
                  <a:fillRect l="-1353" t="-1779" b="-206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08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52530" y="741492"/>
                <a:ext cx="10363826" cy="3424107"/>
              </a:xfrm>
            </p:spPr>
            <p:txBody>
              <a:bodyPr/>
              <a:lstStyle/>
              <a:p>
                <a:r>
                  <a:rPr lang="es-CL" dirty="0"/>
                  <a:t>6.- De acuerdo al grafico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CL" dirty="0"/>
                  <a:t> , que se indica, determinar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52530" y="741492"/>
                <a:ext cx="10363826" cy="3424107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73" y="1565100"/>
            <a:ext cx="4181475" cy="12668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52529" y="3396850"/>
                <a:ext cx="10758937" cy="52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;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;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>
                    <a:effectLst/>
                    <a:latin typeface="Century" panose="020406040505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;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  <m:e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29" y="3396850"/>
                <a:ext cx="10758937" cy="524952"/>
              </a:xfrm>
              <a:prstGeom prst="rect">
                <a:avLst/>
              </a:prstGeom>
              <a:blipFill rotWithShape="0">
                <a:blip r:embed="rId4"/>
                <a:stretch>
                  <a:fillRect l="-3853" t="-86047" b="-14883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42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997" y="110517"/>
            <a:ext cx="10364451" cy="1596177"/>
          </a:xfrm>
        </p:spPr>
        <p:txBody>
          <a:bodyPr/>
          <a:lstStyle/>
          <a:p>
            <a:r>
              <a:rPr lang="es-ES" dirty="0"/>
              <a:t>Ejercicios de aplicación.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1863" y="1249492"/>
                <a:ext cx="10363826" cy="5027130"/>
              </a:xfrm>
            </p:spPr>
            <p:txBody>
              <a:bodyPr>
                <a:normAutofit/>
              </a:bodyPr>
              <a:lstStyle/>
              <a:p>
                <a:r>
                  <a:rPr lang="es-CL" dirty="0"/>
                  <a:t>1.- Calcula las siguientes integrales definidas: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:r>
                  <a:rPr lang="es-CL" dirty="0"/>
                  <a:t>Calcula las siguientes integrales definidas: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1863" y="1249492"/>
                <a:ext cx="10363826" cy="5027130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60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26663" y="1215625"/>
                <a:ext cx="10363826" cy="3424107"/>
              </a:xfrm>
            </p:spPr>
            <p:txBody>
              <a:bodyPr/>
              <a:lstStyle/>
              <a:p>
                <a:pPr lvl="0"/>
                <a:r>
                  <a:rPr lang="es-CL" dirty="0"/>
                  <a:t>Calcula las siguientes integrales definidas: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26663" y="1215625"/>
                <a:ext cx="10363826" cy="3424107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37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15374" y="1035003"/>
                <a:ext cx="10363826" cy="5681886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s-CL" dirty="0"/>
                  <a:t>Calcula las siguientes integrales definidas:</a:t>
                </a: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𝐿𝑥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:r>
                  <a:rPr lang="es-CL" dirty="0"/>
                  <a:t>Calcula la identidad: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type m:val="skw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dirty="0"/>
              </a:p>
              <a:p>
                <a:pPr lvl="0"/>
                <a:r>
                  <a:rPr lang="es-CL" dirty="0"/>
                  <a:t>Determina a y b para que la función: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CL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𝑝𝑎𝑟𝑎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≤−1</m:t>
                                </m:r>
                              </m:e>
                            </m:func>
                          </m: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𝑝𝑎𝑟𝑎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−1≤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≤0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𝑠𝑒𝑎</m:t>
                            </m:r>
                          </m: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+2  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𝑝𝑎𝑟𝑎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s-CL" dirty="0"/>
              </a:p>
              <a:p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15374" y="1035003"/>
                <a:ext cx="10363826" cy="5681886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42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6E6E4-5D08-46CD-B872-EB5414CF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F32B19-EC64-43A7-9CB4-C0B9C17FED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Montoya.- 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2D328D-0AA5-4817-8DBB-52CA44B7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9" y="5791199"/>
            <a:ext cx="5429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3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Regla de Barrow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3" y="2474338"/>
            <a:ext cx="4876800" cy="31718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04623" y="1646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regla de Barrow permite calcular integrales definidas a partir del conocimiento de una primitiva.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552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857329" y="233492"/>
            <a:ext cx="10363826" cy="3424107"/>
          </a:xfrm>
        </p:spPr>
        <p:txBody>
          <a:bodyPr/>
          <a:lstStyle/>
          <a:p>
            <a:r>
              <a:rPr lang="es-ES" dirty="0"/>
              <a:t>El área esta orientada en el plano.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8" y="1084263"/>
            <a:ext cx="100869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33152" y="809225"/>
                <a:ext cx="10363826" cy="34241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A partir del grafico, calcular: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  ;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</a:t>
                </a:r>
              </a:p>
              <a:p>
                <a:r>
                  <a:rPr lang="es-CL" dirty="0"/>
                  <a:t>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subSup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33152" y="809225"/>
                <a:ext cx="10363826" cy="3424107"/>
              </a:xfrm>
              <a:blipFill rotWithShape="0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809225"/>
            <a:ext cx="3386667" cy="2765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66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0619" y="944692"/>
                <a:ext cx="10363826" cy="3424107"/>
              </a:xfrm>
            </p:spPr>
            <p:txBody>
              <a:bodyPr/>
              <a:lstStyle/>
              <a:p>
                <a:endParaRPr lang="es-ES" dirty="0"/>
              </a:p>
              <a:p>
                <a:pPr marL="0" indent="0">
                  <a:buNone/>
                </a:pPr>
                <a:r>
                  <a:rPr lang="es-ES" dirty="0"/>
                  <a:t>A partir del grafico, calcular: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  ;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</a:t>
                </a:r>
              </a:p>
              <a:p>
                <a:r>
                  <a:rPr lang="es-CL" dirty="0"/>
                  <a:t>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CL" dirty="0"/>
                  <a:t>    ;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subSup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0619" y="944692"/>
                <a:ext cx="10363826" cy="3424107"/>
              </a:xfrm>
              <a:blipFill rotWithShape="0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32" y="1360768"/>
            <a:ext cx="3500967" cy="23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3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864" y="494339"/>
            <a:ext cx="10364451" cy="1596177"/>
          </a:xfrm>
        </p:spPr>
        <p:txBody>
          <a:bodyPr/>
          <a:lstStyle/>
          <a:p>
            <a:r>
              <a:rPr lang="es-ES" dirty="0"/>
              <a:t>Interpretación geométrica.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4945" y="1859092"/>
                <a:ext cx="10363826" cy="342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990600" algn="l"/>
                  </a:tabLst>
                </a:pPr>
                <a:r>
                  <a:rPr lang="es-CL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general : A=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  <m:sup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  <m:e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3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3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E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e>
                    </m:nary>
                  </m:oMath>
                </a14:m>
                <a:endParaRPr lang="es-CL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4945" y="1859092"/>
                <a:ext cx="10363826" cy="3424107"/>
              </a:xfrm>
              <a:prstGeom prst="rect">
                <a:avLst/>
              </a:prstGeom>
              <a:blipFill rotWithShape="0">
                <a:blip r:embed="rId2"/>
                <a:stretch>
                  <a:fillRect l="-13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1016185" y="4079145"/>
                <a:ext cx="5904501" cy="1959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CL" sz="4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  <m:sup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p>
                        <m:e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es-ES" sz="4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4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s-CL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s-ES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  <m:sup>
                          <m:r>
                            <a:rPr lang="es-ES" sz="4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p>
                        <m:e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s-E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L" sz="40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85" y="4079145"/>
                <a:ext cx="5904501" cy="19595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56" y="2609995"/>
            <a:ext cx="40386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83107" y="786648"/>
                <a:ext cx="10363826" cy="3424107"/>
              </a:xfrm>
            </p:spPr>
            <p:txBody>
              <a:bodyPr/>
              <a:lstStyle/>
              <a:p>
                <a:r>
                  <a:rPr lang="es-CL" dirty="0"/>
                  <a:t>La regla de Barrow permite calcular integrales definidas a partir del conocimiento de una primitiva. Por ejemplo: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CL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r>
                      <a:rPr lang="es-CL" i="1">
                        <a:latin typeface="Cambria Math" panose="02040503050406030204" pitchFamily="18" charset="0"/>
                      </a:rPr>
                      <m:t>=(−</m:t>
                    </m:r>
                    <m:func>
                      <m:func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CL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)−(−</m:t>
                        </m:r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0)=1−</m:t>
                            </m:r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func>
                      </m:e>
                    </m:func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−3+</m:t>
                            </m:r>
                            <m:f>
                              <m:f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</a:rPr>
                          <m:t>−3+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</a:rPr>
                          <m:t>+3+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=−6−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3=−7,098…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83107" y="786648"/>
                <a:ext cx="10363826" cy="3424107"/>
              </a:xfrm>
              <a:blipFill rotWithShape="0">
                <a:blip r:embed="rId2"/>
                <a:stretch>
                  <a:fillRect l="-235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64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575" y="370162"/>
            <a:ext cx="10364451" cy="1596177"/>
          </a:xfrm>
        </p:spPr>
        <p:txBody>
          <a:bodyPr/>
          <a:lstStyle/>
          <a:p>
            <a:r>
              <a:rPr lang="es-ES" dirty="0"/>
              <a:t>Cambio de variable.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0575" y="1576870"/>
                <a:ext cx="10363826" cy="47900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CL" dirty="0"/>
                  <a:t>El cambio de variable es igualmente aplicable a la integral definida. </a:t>
                </a:r>
              </a:p>
              <a:p>
                <a:r>
                  <a:rPr lang="es-CL" dirty="0"/>
                  <a:t>En concreto: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s-CL" dirty="0"/>
                  <a:t>  </a:t>
                </a:r>
              </a:p>
              <a:p>
                <a:r>
                  <a:rPr lang="es-CL" dirty="0"/>
                  <a:t> Utilizamos un cambio de variable:    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→ 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s-CL" dirty="0"/>
                  <a:t> </a:t>
                </a:r>
              </a:p>
              <a:p>
                <a:r>
                  <a:rPr lang="es-CL" dirty="0"/>
                  <a:t>Pero al cambiar la variable también cambian los límites de integración. Para este caso:</a:t>
                </a:r>
              </a:p>
              <a:p>
                <a:r>
                  <a:rPr lang="es-CL" dirty="0"/>
                  <a:t>			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=0→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=1→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rad>
                      <m:radPr>
                        <m:degHide m:val="on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=2</m:t>
                        </m:r>
                        <m:nary>
                          <m:naryPr>
                            <m:limLoc m:val="subSup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d>
                              <m:d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sSubSup>
                      <m:sSub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s-CL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0575" y="1576870"/>
                <a:ext cx="10363826" cy="4790063"/>
              </a:xfrm>
              <a:blipFill>
                <a:blip r:embed="rId2"/>
                <a:stretch>
                  <a:fillRect l="-2000" t="-20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38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21863" y="922114"/>
                <a:ext cx="10363826" cy="5117442"/>
              </a:xfrm>
            </p:spPr>
            <p:txBody>
              <a:bodyPr>
                <a:normAutofit/>
              </a:bodyPr>
              <a:lstStyle/>
              <a:p>
                <a:r>
                  <a:rPr lang="es-CL" dirty="0"/>
                  <a:t>La fórmula de la integración por partes en la integral definida es: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L">
                                <a:latin typeface="Cambria Math" panose="02040503050406030204" pitchFamily="18" charset="0"/>
                              </a:rPr>
                              <m:t>arctan</m:t>
                            </m:r>
                          </m:fNam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𝑃𝑜𝑛𝑒𝑚𝑜𝑠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CL">
                                    <a:latin typeface="Cambria Math" panose="02040503050406030204" pitchFamily="18" charset="0"/>
                                  </a:rPr>
                                  <m:t>arctan</m:t>
                                </m:r>
                              </m:fNam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eqArr>
                        <m:r>
                          <a:rPr lang="es-CL" i="1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CL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nary>
                              </m:e>
                            </m:eqArr>
                          </m:e>
                        </m:d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𝐴𝑠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í:</m:t>
                    </m:r>
                  </m:oMath>
                </a14:m>
                <a:r>
                  <a:rPr lang="es-CL" dirty="0"/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𝑎𝑟𝑐𝑡𝑔𝑥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s-CL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𝑎𝑟𝑐𝑡𝑔𝑥</m:t>
                                </m:r>
                              </m:e>
                            </m:d>
                          </m:e>
                          <m:sub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𝑎𝑟𝑐𝑡𝑔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1−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s-CL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CL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CL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  <m:r>
                      <a:rPr lang="es-CL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𝑎𝑟𝑐𝑡𝑔𝑥</m:t>
                            </m:r>
                          </m:e>
                        </m:d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=0,285…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21863" y="922114"/>
                <a:ext cx="10363826" cy="5117442"/>
              </a:xfrm>
              <a:blipFill rotWithShape="0"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29953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105</TotalTime>
  <Words>679</Words>
  <Application>Microsoft Office PowerPoint</Application>
  <PresentationFormat>Panorámica</PresentationFormat>
  <Paragraphs>87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Century</vt:lpstr>
      <vt:lpstr>Tw Cen MT</vt:lpstr>
      <vt:lpstr>Gota</vt:lpstr>
      <vt:lpstr>Integral definida Barrow </vt:lpstr>
      <vt:lpstr>Regla de Barrow</vt:lpstr>
      <vt:lpstr>Presentación de PowerPoint</vt:lpstr>
      <vt:lpstr>Presentación de PowerPoint</vt:lpstr>
      <vt:lpstr>Presentación de PowerPoint</vt:lpstr>
      <vt:lpstr>Interpretación geométrica.</vt:lpstr>
      <vt:lpstr>Presentación de PowerPoint</vt:lpstr>
      <vt:lpstr>Cambio de variable.</vt:lpstr>
      <vt:lpstr>Presentación de PowerPoint</vt:lpstr>
      <vt:lpstr>Presentación de PowerPoint</vt:lpstr>
      <vt:lpstr>Aplicación e interpretación grafica </vt:lpstr>
      <vt:lpstr>Presentación de PowerPoint</vt:lpstr>
      <vt:lpstr>Presentación de PowerPoint</vt:lpstr>
      <vt:lpstr>Presentación de PowerPoint</vt:lpstr>
      <vt:lpstr>Presentación de PowerPoint</vt:lpstr>
      <vt:lpstr>Ejercicios de aplicación.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Montoya</dc:creator>
  <cp:lastModifiedBy>cristian.vargass.14</cp:lastModifiedBy>
  <cp:revision>9</cp:revision>
  <dcterms:created xsi:type="dcterms:W3CDTF">2021-10-12T13:54:13Z</dcterms:created>
  <dcterms:modified xsi:type="dcterms:W3CDTF">2021-10-16T18:11:45Z</dcterms:modified>
</cp:coreProperties>
</file>